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Caveat"/>
      <p:regular r:id="rId41"/>
      <p:bold r:id="rId42"/>
    </p:embeddedFont>
    <p:embeddedFont>
      <p:font typeface="Nunito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  <p:embeddedFont>
      <p:font typeface="Comfortaa"/>
      <p:regular r:id="rId51"/>
      <p:bold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Caveat-bold.fntdata"/><Relationship Id="rId41" Type="http://schemas.openxmlformats.org/officeDocument/2006/relationships/font" Target="fonts/Caveat-regular.fntdata"/><Relationship Id="rId44" Type="http://schemas.openxmlformats.org/officeDocument/2006/relationships/font" Target="fonts/Nunito-bold.fntdata"/><Relationship Id="rId43" Type="http://schemas.openxmlformats.org/officeDocument/2006/relationships/font" Target="fonts/Nunito-regular.fntdata"/><Relationship Id="rId46" Type="http://schemas.openxmlformats.org/officeDocument/2006/relationships/font" Target="fonts/Nunito-boldItalic.fntdata"/><Relationship Id="rId45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mfortaa-regular.fntdata"/><Relationship Id="rId50" Type="http://schemas.openxmlformats.org/officeDocument/2006/relationships/font" Target="fonts/RobotoMono-boldItalic.fntdata"/><Relationship Id="rId53" Type="http://schemas.openxmlformats.org/officeDocument/2006/relationships/font" Target="fonts/OpenSans-regular.fntdata"/><Relationship Id="rId52" Type="http://schemas.openxmlformats.org/officeDocument/2006/relationships/font" Target="fonts/Comfortaa-bold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1EypUSmpg73nTq2bec542ZoP4OwXMmSUdU_xWVP4EpE/edit?usp=sharing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Gesti%C3%B3n_de_configuraci%C3%B3n_de_software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es.wikipedia.org/wiki/N%C3%BAcleo_(inform%C3%A1tica)" TargetMode="External"/><Relationship Id="rId10" Type="http://schemas.openxmlformats.org/officeDocument/2006/relationships/hyperlink" Target="https://es.wikipedia.org/wiki/N%C3%BAcleo_(inform%C3%A1tica)" TargetMode="External"/><Relationship Id="rId13" Type="http://schemas.openxmlformats.org/officeDocument/2006/relationships/hyperlink" Target="https://es.wikipedia.org/wiki/Sistema_operativo" TargetMode="External"/><Relationship Id="rId12" Type="http://schemas.openxmlformats.org/officeDocument/2006/relationships/hyperlink" Target="https://es.wikipedia.org/wiki/Linux_(n%C3%BAcleo)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Git" TargetMode="External"/><Relationship Id="rId3" Type="http://schemas.openxmlformats.org/officeDocument/2006/relationships/hyperlink" Target="https://es.wikipedia.org/wiki/Helsinki" TargetMode="External"/><Relationship Id="rId4" Type="http://schemas.openxmlformats.org/officeDocument/2006/relationships/hyperlink" Target="https://es.wikipedia.org/wiki/Finlandia" TargetMode="External"/><Relationship Id="rId9" Type="http://schemas.openxmlformats.org/officeDocument/2006/relationships/hyperlink" Target="https://es.wikipedia.org/wiki/Linus_Torvalds#cite_note-citLinus-2" TargetMode="External"/><Relationship Id="rId15" Type="http://schemas.openxmlformats.org/officeDocument/2006/relationships/hyperlink" Target="https://es.wikipedia.org/wiki/Andrew_S._Tanenbaum" TargetMode="External"/><Relationship Id="rId14" Type="http://schemas.openxmlformats.org/officeDocument/2006/relationships/hyperlink" Target="https://es.wikipedia.org/wiki/Minix" TargetMode="External"/><Relationship Id="rId17" Type="http://schemas.openxmlformats.org/officeDocument/2006/relationships/hyperlink" Target="https://es.wikipedia.org/wiki/Proyecto_GNU" TargetMode="External"/><Relationship Id="rId16" Type="http://schemas.openxmlformats.org/officeDocument/2006/relationships/hyperlink" Target="https://es.wikipedia.org/wiki/Compilador" TargetMode="External"/><Relationship Id="rId5" Type="http://schemas.openxmlformats.org/officeDocument/2006/relationships/hyperlink" Target="https://es.wikipedia.org/wiki/Linus_Torvalds#cite_note-nacimiento-1" TargetMode="External"/><Relationship Id="rId6" Type="http://schemas.openxmlformats.org/officeDocument/2006/relationships/hyperlink" Target="https://es.wikipedia.org/wiki/Ingenier%C3%ADa_de_software" TargetMode="External"/><Relationship Id="rId7" Type="http://schemas.openxmlformats.org/officeDocument/2006/relationships/hyperlink" Target="https://es.wikipedia.org/wiki/Ingenier%C3%ADa_de_software" TargetMode="External"/><Relationship Id="rId8" Type="http://schemas.openxmlformats.org/officeDocument/2006/relationships/hyperlink" Target="https://es.wikipedia.org/wiki/Nacionalidad_estadounidens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es.wikipedia.org/wiki/N%C3%BAcleo_(inform%C3%A1tica)" TargetMode="External"/><Relationship Id="rId10" Type="http://schemas.openxmlformats.org/officeDocument/2006/relationships/hyperlink" Target="https://es.wikipedia.org/wiki/N%C3%BAcleo_(inform%C3%A1tica)" TargetMode="External"/><Relationship Id="rId13" Type="http://schemas.openxmlformats.org/officeDocument/2006/relationships/hyperlink" Target="https://es.wikipedia.org/wiki/Sistema_operativo" TargetMode="External"/><Relationship Id="rId12" Type="http://schemas.openxmlformats.org/officeDocument/2006/relationships/hyperlink" Target="https://es.wikipedia.org/wiki/Linux_(n%C3%BAcleo)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Git" TargetMode="External"/><Relationship Id="rId3" Type="http://schemas.openxmlformats.org/officeDocument/2006/relationships/hyperlink" Target="https://es.wikipedia.org/wiki/Helsinki" TargetMode="External"/><Relationship Id="rId4" Type="http://schemas.openxmlformats.org/officeDocument/2006/relationships/hyperlink" Target="https://es.wikipedia.org/wiki/Finlandia" TargetMode="External"/><Relationship Id="rId9" Type="http://schemas.openxmlformats.org/officeDocument/2006/relationships/hyperlink" Target="https://es.wikipedia.org/wiki/Linus_Torvalds#cite_note-citLinus-2" TargetMode="External"/><Relationship Id="rId15" Type="http://schemas.openxmlformats.org/officeDocument/2006/relationships/hyperlink" Target="https://es.wikipedia.org/wiki/Andrew_S._Tanenbaum" TargetMode="External"/><Relationship Id="rId14" Type="http://schemas.openxmlformats.org/officeDocument/2006/relationships/hyperlink" Target="https://es.wikipedia.org/wiki/Minix" TargetMode="External"/><Relationship Id="rId17" Type="http://schemas.openxmlformats.org/officeDocument/2006/relationships/hyperlink" Target="https://es.wikipedia.org/wiki/Proyecto_GNU" TargetMode="External"/><Relationship Id="rId16" Type="http://schemas.openxmlformats.org/officeDocument/2006/relationships/hyperlink" Target="https://es.wikipedia.org/wiki/Compilador" TargetMode="External"/><Relationship Id="rId5" Type="http://schemas.openxmlformats.org/officeDocument/2006/relationships/hyperlink" Target="https://es.wikipedia.org/wiki/Linus_Torvalds#cite_note-nacimiento-1" TargetMode="External"/><Relationship Id="rId6" Type="http://schemas.openxmlformats.org/officeDocument/2006/relationships/hyperlink" Target="https://es.wikipedia.org/wiki/Ingenier%C3%ADa_de_software" TargetMode="External"/><Relationship Id="rId7" Type="http://schemas.openxmlformats.org/officeDocument/2006/relationships/hyperlink" Target="https://es.wikipedia.org/wiki/Ingenier%C3%ADa_de_software" TargetMode="External"/><Relationship Id="rId8" Type="http://schemas.openxmlformats.org/officeDocument/2006/relationships/hyperlink" Target="https://es.wikipedia.org/wiki/Nacionalidad_estadounidense" TargetMode="External"/></Relationships>
</file>

<file path=ppt/notesSlides/_rels/notes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es.wikipedia.org/wiki/N%C3%BAcleo_(inform%C3%A1tica)" TargetMode="External"/><Relationship Id="rId10" Type="http://schemas.openxmlformats.org/officeDocument/2006/relationships/hyperlink" Target="https://es.wikipedia.org/wiki/N%C3%BAcleo_(inform%C3%A1tica)" TargetMode="External"/><Relationship Id="rId13" Type="http://schemas.openxmlformats.org/officeDocument/2006/relationships/hyperlink" Target="https://es.wikipedia.org/wiki/Sistema_operativo" TargetMode="External"/><Relationship Id="rId12" Type="http://schemas.openxmlformats.org/officeDocument/2006/relationships/hyperlink" Target="https://es.wikipedia.org/wiki/Linux_(n%C3%BAcleo)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Git" TargetMode="External"/><Relationship Id="rId3" Type="http://schemas.openxmlformats.org/officeDocument/2006/relationships/hyperlink" Target="https://es.wikipedia.org/wiki/Helsinki" TargetMode="External"/><Relationship Id="rId4" Type="http://schemas.openxmlformats.org/officeDocument/2006/relationships/hyperlink" Target="https://es.wikipedia.org/wiki/Finlandia" TargetMode="External"/><Relationship Id="rId9" Type="http://schemas.openxmlformats.org/officeDocument/2006/relationships/hyperlink" Target="https://es.wikipedia.org/wiki/Linus_Torvalds#cite_note-citLinus-2" TargetMode="External"/><Relationship Id="rId15" Type="http://schemas.openxmlformats.org/officeDocument/2006/relationships/hyperlink" Target="https://es.wikipedia.org/wiki/Andrew_S._Tanenbaum" TargetMode="External"/><Relationship Id="rId14" Type="http://schemas.openxmlformats.org/officeDocument/2006/relationships/hyperlink" Target="https://es.wikipedia.org/wiki/Minix" TargetMode="External"/><Relationship Id="rId17" Type="http://schemas.openxmlformats.org/officeDocument/2006/relationships/hyperlink" Target="https://es.wikipedia.org/wiki/Proyecto_GNU" TargetMode="External"/><Relationship Id="rId16" Type="http://schemas.openxmlformats.org/officeDocument/2006/relationships/hyperlink" Target="https://es.wikipedia.org/wiki/Compilador" TargetMode="External"/><Relationship Id="rId5" Type="http://schemas.openxmlformats.org/officeDocument/2006/relationships/hyperlink" Target="https://es.wikipedia.org/wiki/Linus_Torvalds#cite_note-nacimiento-1" TargetMode="External"/><Relationship Id="rId6" Type="http://schemas.openxmlformats.org/officeDocument/2006/relationships/hyperlink" Target="https://es.wikipedia.org/wiki/Ingenier%C3%ADa_de_software" TargetMode="External"/><Relationship Id="rId7" Type="http://schemas.openxmlformats.org/officeDocument/2006/relationships/hyperlink" Target="https://es.wikipedia.org/wiki/Ingenier%C3%ADa_de_software" TargetMode="External"/><Relationship Id="rId8" Type="http://schemas.openxmlformats.org/officeDocument/2006/relationships/hyperlink" Target="https://es.wikipedia.org/wiki/Nacionalidad_estadounidense" TargetMode="External"/></Relationships>
</file>

<file path=ppt/notesSlides/_rels/notes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es.wikipedia.org/wiki/N%C3%BAcleo_(inform%C3%A1tica)" TargetMode="External"/><Relationship Id="rId10" Type="http://schemas.openxmlformats.org/officeDocument/2006/relationships/hyperlink" Target="https://es.wikipedia.org/wiki/N%C3%BAcleo_(inform%C3%A1tica)" TargetMode="External"/><Relationship Id="rId13" Type="http://schemas.openxmlformats.org/officeDocument/2006/relationships/hyperlink" Target="https://es.wikipedia.org/wiki/Sistema_operativo" TargetMode="External"/><Relationship Id="rId12" Type="http://schemas.openxmlformats.org/officeDocument/2006/relationships/hyperlink" Target="https://es.wikipedia.org/wiki/Linux_(n%C3%BAcleo)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Git" TargetMode="External"/><Relationship Id="rId3" Type="http://schemas.openxmlformats.org/officeDocument/2006/relationships/hyperlink" Target="https://es.wikipedia.org/wiki/Helsinki" TargetMode="External"/><Relationship Id="rId4" Type="http://schemas.openxmlformats.org/officeDocument/2006/relationships/hyperlink" Target="https://es.wikipedia.org/wiki/Finlandia" TargetMode="External"/><Relationship Id="rId9" Type="http://schemas.openxmlformats.org/officeDocument/2006/relationships/hyperlink" Target="https://es.wikipedia.org/wiki/Linus_Torvalds#cite_note-citLinus-2" TargetMode="External"/><Relationship Id="rId15" Type="http://schemas.openxmlformats.org/officeDocument/2006/relationships/hyperlink" Target="https://es.wikipedia.org/wiki/Andrew_S._Tanenbaum" TargetMode="External"/><Relationship Id="rId14" Type="http://schemas.openxmlformats.org/officeDocument/2006/relationships/hyperlink" Target="https://es.wikipedia.org/wiki/Minix" TargetMode="External"/><Relationship Id="rId17" Type="http://schemas.openxmlformats.org/officeDocument/2006/relationships/hyperlink" Target="https://es.wikipedia.org/wiki/Proyecto_GNU" TargetMode="External"/><Relationship Id="rId16" Type="http://schemas.openxmlformats.org/officeDocument/2006/relationships/hyperlink" Target="https://es.wikipedia.org/wiki/Compilador" TargetMode="External"/><Relationship Id="rId5" Type="http://schemas.openxmlformats.org/officeDocument/2006/relationships/hyperlink" Target="https://es.wikipedia.org/wiki/Linus_Torvalds#cite_note-nacimiento-1" TargetMode="External"/><Relationship Id="rId6" Type="http://schemas.openxmlformats.org/officeDocument/2006/relationships/hyperlink" Target="https://es.wikipedia.org/wiki/Ingenier%C3%ADa_de_software" TargetMode="External"/><Relationship Id="rId7" Type="http://schemas.openxmlformats.org/officeDocument/2006/relationships/hyperlink" Target="https://es.wikipedia.org/wiki/Ingenier%C3%ADa_de_software" TargetMode="External"/><Relationship Id="rId8" Type="http://schemas.openxmlformats.org/officeDocument/2006/relationships/hyperlink" Target="https://es.wikipedia.org/wiki/Nacionalidad_estadounidense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Gesti%C3%B3n_de_configuraci%C3%B3n_de_softwar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2"/>
              </a:rPr>
              <a:t>https://docs.google.com/document/d/11EypUSmpg73nTq2bec542ZoP4OwXMmSUdU_xWVP4EpE/edit?usp=sharing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https://github.com/ayudantia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cfda0377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cfda0377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Se llama </a:t>
            </a: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control de versiones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a la gestión de los diversos cambios que se realizan sobre los elementos de algún producto o una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configuración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del mismo. Una versión, revisión o edición de un producto, es el estado en el que se encuentra el mismo en un momento dado de su desarrollo o modificación.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cfda0377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cfda0377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d4b4b58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d4b4b58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cfda0377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cfda0377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44e0ee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44e0ee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u="sng">
                <a:solidFill>
                  <a:srgbClr val="4DD0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https://es.wikipedia.org/wiki/Git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Linus Benedict Torvalds 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(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Helsinki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Finlandia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28 de diciembre de 1969</a:t>
            </a:r>
            <a:r>
              <a:rPr baseline="30000" lang="es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​) es un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ingeniero de </a:t>
            </a:r>
            <a:r>
              <a:rPr i="1"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finlandés-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estadounidense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</a:t>
            </a:r>
            <a:r>
              <a:rPr baseline="30000" lang="es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​ conocido por iniciar y mantener el desarrollo del </a:t>
            </a:r>
            <a:r>
              <a:rPr i="1"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kernel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(en español,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núcleo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)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basándose en el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 operativo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libre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Minix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creado por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Andrew S. Tanenbaum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y en algunas herramientas, varias utilidades y los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compiladores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desarrollados por el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proyecto GNU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. Actualmente es responsable de la coordinación del proyecto.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d4b4b58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d4b4b58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44e0ee59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44e0ee59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44e0ee59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44e0ee59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DD0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https://es.wikipedia.org/wiki/Git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Linus Benedict Torvalds 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(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Helsinki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Finlandia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28 de diciembre de 1969</a:t>
            </a:r>
            <a:r>
              <a:rPr baseline="30000" lang="es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​) es un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ingeniero de </a:t>
            </a:r>
            <a:r>
              <a:rPr i="1"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finlandés-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estadounidense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</a:t>
            </a:r>
            <a:r>
              <a:rPr baseline="30000" lang="es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​ conocido por iniciar y mantener el desarrollo del </a:t>
            </a:r>
            <a:r>
              <a:rPr i="1"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kernel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(en español,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núcleo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)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basándose en el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 operativo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libre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Minix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creado por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Andrew S. Tanenbaum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y en algunas herramientas, varias utilidades y los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compiladores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desarrollados por el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proyecto GNU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. Actualmente es responsable de la coordinación del proyecto.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44e0ee59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44e0ee59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DD0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https://es.wikipedia.org/wiki/Git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Linus Benedict Torvalds 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(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Helsinki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Finlandia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28 de diciembre de 1969</a:t>
            </a:r>
            <a:r>
              <a:rPr baseline="30000" lang="es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​) es un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ingeniero de </a:t>
            </a:r>
            <a:r>
              <a:rPr i="1"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finlandés-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estadounidense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</a:t>
            </a:r>
            <a:r>
              <a:rPr baseline="30000" lang="es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​ conocido por iniciar y mantener el desarrollo del </a:t>
            </a:r>
            <a:r>
              <a:rPr i="1"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kernel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(en español,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núcleo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)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basándose en el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 operativo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libre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Minix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creado por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Andrew S. Tanenbaum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y en algunas herramientas, varias utilidades y los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compiladores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desarrollados por el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proyecto GNU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. Actualmente es responsable de la coordinación del proyecto.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44e0ee59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44e0ee59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4DD0E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https://es.wikipedia.org/wiki/Git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Linus Benedict Torvalds 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(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Helsinki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Finlandia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28 de diciembre de 1969</a:t>
            </a:r>
            <a:r>
              <a:rPr baseline="30000" lang="es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​) es un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ingeniero de </a:t>
            </a:r>
            <a:r>
              <a:rPr i="1"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finlandés-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estadounidense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</a:t>
            </a:r>
            <a:r>
              <a:rPr baseline="30000" lang="es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​ conocido por iniciar y mantener el desarrollo del </a:t>
            </a:r>
            <a:r>
              <a:rPr i="1"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kernel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(en español,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núcleo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)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, basándose en el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sistema operativo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libre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Minix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creado por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Andrew S. Tanenbaum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y en algunas herramientas, varias utilidades y los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compiladores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desarrollados por el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proyecto GNU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. Actualmente es responsable de la coordinación del proyecto.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4e0ee59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4e0ee59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4e0ee59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4e0ee59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44e0ee5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44e0ee5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d4b4b587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d4b4b587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d4b4b58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d4b4b58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44e0ee59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44e0ee5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https://github.com/ayudantia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44e0ee59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44e0ee59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44e0ee59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44e0ee59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44e0ee59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44e0ee59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44e0ee59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44e0ee59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44e0ee59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44e0ee59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0b2ec00a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0b2ec00a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Comenzamos con un ejemplo simple 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Tenemos que hacer un prueba junto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0b2ec00a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0b2ec00a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44e0ee59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44e0ee59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44e0ee59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44e0ee59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44e0ee59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44e0ee59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44e0ee59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44e0ee59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https://getbootstrap.com/docs/4.3/getting-started/introduction/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44e0ee59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44e0ee59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0b2ec00a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0b2ec00a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cfda037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9cfda037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escribimos el código y lo enviamos por pendrive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 perdiamos actualizaciones del otro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4e0ee5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4e0ee5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0b2ec00a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0b2ec00a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</a:t>
            </a:r>
            <a:r>
              <a:rPr lang="es"/>
              <a:t>escribimos</a:t>
            </a:r>
            <a:r>
              <a:rPr lang="es"/>
              <a:t> el </a:t>
            </a:r>
            <a:r>
              <a:rPr lang="es"/>
              <a:t>código</a:t>
            </a:r>
            <a:r>
              <a:rPr lang="es"/>
              <a:t> y lo enviamos por pendrive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 perdiamos actualizaciones del otro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cfda037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cfda037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 escribimos el código y lo enviamos por pendrive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 perdiamos actualizaciones del otro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0b2ec00a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0b2ec00a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Se llama </a:t>
            </a:r>
            <a:r>
              <a:rPr b="1" lang="es" sz="1050">
                <a:solidFill>
                  <a:srgbClr val="202122"/>
                </a:solidFill>
                <a:highlight>
                  <a:srgbClr val="FFFFFF"/>
                </a:highlight>
              </a:rPr>
              <a:t>control de versiones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a la gestión de los diversos cambios que se realizan sobre los elementos de algún producto o una </a:t>
            </a:r>
            <a:r>
              <a:rPr lang="e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configuración</a:t>
            </a: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 del mismo. Una versión, revisión o edición de un producto, es el estado en el que se encuentra el mismo en un momento dado de su desarrollo o modificación.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un sistema que mantiene registros de sus cambios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202122"/>
                </a:solidFill>
                <a:highlight>
                  <a:srgbClr val="FFFFFF"/>
                </a:highlight>
              </a:rPr>
              <a:t>Permite desarrollo colaborativo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mtorres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omfortaa"/>
              <a:buNone/>
              <a:defRPr sz="52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 sz="36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bemtorres.win/" TargetMode="External"/><Relationship Id="rId4" Type="http://schemas.openxmlformats.org/officeDocument/2006/relationships/hyperlink" Target="https://github.com/bemtorres/bemtorres.github.io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esktop.github.com/" TargetMode="External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39650" y="1490675"/>
            <a:ext cx="3940200" cy="13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>
                <a:latin typeface="Caveat"/>
                <a:ea typeface="Caveat"/>
                <a:cs typeface="Caveat"/>
                <a:sym typeface="Caveat"/>
              </a:rPr>
              <a:t>Git 101</a:t>
            </a:r>
            <a:endParaRPr sz="72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553450" y="2571750"/>
            <a:ext cx="7624200" cy="4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Conociendo Git &amp; Github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293850" y="91000"/>
            <a:ext cx="77640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Caveat"/>
                <a:ea typeface="Caveat"/>
                <a:cs typeface="Caveat"/>
                <a:sym typeface="Caveat"/>
              </a:rPr>
              <a:t>Beneficios del control de versiones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50" y="1928800"/>
            <a:ext cx="2290526" cy="16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562" y="1928802"/>
            <a:ext cx="2623341" cy="16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220" y="1946828"/>
            <a:ext cx="2854175" cy="165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5920" y="2240312"/>
            <a:ext cx="940600" cy="9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ctrTitle"/>
          </p:nvPr>
        </p:nvSpPr>
        <p:spPr>
          <a:xfrm>
            <a:off x="293850" y="3615200"/>
            <a:ext cx="2350500" cy="9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Compartir información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siempre actualizada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22"/>
          <p:cNvSpPr txBox="1"/>
          <p:nvPr>
            <p:ph type="ctrTitle"/>
          </p:nvPr>
        </p:nvSpPr>
        <p:spPr>
          <a:xfrm>
            <a:off x="3208975" y="3597175"/>
            <a:ext cx="2350500" cy="9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Evitar duplicación del contenido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" name="Google Shape;123;p22"/>
          <p:cNvSpPr txBox="1"/>
          <p:nvPr>
            <p:ph type="ctrTitle"/>
          </p:nvPr>
        </p:nvSpPr>
        <p:spPr>
          <a:xfrm>
            <a:off x="6243063" y="3615200"/>
            <a:ext cx="2350500" cy="9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Roboto Mono"/>
                <a:ea typeface="Roboto Mono"/>
                <a:cs typeface="Roboto Mono"/>
                <a:sym typeface="Roboto Mono"/>
              </a:rPr>
              <a:t>Eliminar contenido no utilizado o antiguo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" name="Google Shape;124;p22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8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50" y="1091075"/>
            <a:ext cx="2095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850" y="3349475"/>
            <a:ext cx="1315779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3920" y="3349449"/>
            <a:ext cx="1153614" cy="158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325" y="2880349"/>
            <a:ext cx="1554547" cy="199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0450" y="518275"/>
            <a:ext cx="1315775" cy="13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7430450" y="1834050"/>
            <a:ext cx="2919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Plastic SCM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71025" y="4489550"/>
            <a:ext cx="2919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Mercurial</a:t>
            </a:r>
            <a:endParaRPr sz="2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2644600" y="3865357"/>
            <a:ext cx="2365500" cy="55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1950" y="3766313"/>
            <a:ext cx="23050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2961300" y="816543"/>
            <a:ext cx="3654300" cy="199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3250" y="1218725"/>
            <a:ext cx="2857500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9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2290400" y="1405351"/>
            <a:ext cx="4325100" cy="233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892" y="1888267"/>
            <a:ext cx="3382114" cy="139218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10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ctrTitle"/>
          </p:nvPr>
        </p:nvSpPr>
        <p:spPr>
          <a:xfrm>
            <a:off x="152375" y="91000"/>
            <a:ext cx="39402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Caveat"/>
                <a:ea typeface="Caveat"/>
                <a:cs typeface="Caveat"/>
                <a:sym typeface="Caveat"/>
              </a:rPr>
              <a:t>¿Qué es Git?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375" y="1233488"/>
            <a:ext cx="4762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11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125" y="1522800"/>
            <a:ext cx="3082724" cy="22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585075" y="1840049"/>
            <a:ext cx="2607300" cy="119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600" y="2075426"/>
            <a:ext cx="2044375" cy="7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type="ctrTitle"/>
          </p:nvPr>
        </p:nvSpPr>
        <p:spPr>
          <a:xfrm>
            <a:off x="306925" y="365775"/>
            <a:ext cx="7764000" cy="8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veat"/>
                <a:ea typeface="Caveat"/>
                <a:cs typeface="Caveat"/>
                <a:sym typeface="Caveat"/>
              </a:rPr>
              <a:t>E</a:t>
            </a:r>
            <a:r>
              <a:rPr lang="es" sz="2700">
                <a:latin typeface="Caveat"/>
                <a:ea typeface="Caveat"/>
                <a:cs typeface="Caveat"/>
                <a:sym typeface="Caveat"/>
              </a:rPr>
              <a:t>s un software de control de versiones diseñado por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Caveat"/>
                <a:ea typeface="Caveat"/>
                <a:cs typeface="Caveat"/>
                <a:sym typeface="Caveat"/>
              </a:rPr>
              <a:t> 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3" name="Google Shape;163;p26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12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5766550" y="3884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Linus Torvalds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ctrTitle"/>
          </p:nvPr>
        </p:nvSpPr>
        <p:spPr>
          <a:xfrm>
            <a:off x="152375" y="91000"/>
            <a:ext cx="39402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Instalación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0" name="Google Shape;170;p27"/>
          <p:cNvSpPr txBox="1"/>
          <p:nvPr>
            <p:ph type="ctrTitle"/>
          </p:nvPr>
        </p:nvSpPr>
        <p:spPr>
          <a:xfrm>
            <a:off x="431200" y="1257450"/>
            <a:ext cx="7624200" cy="2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Linux (Debian)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Command: Sudo apt-get install git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Linux (Fedora)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Command: Sudo yum install git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Mac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https://git-scm.com/download/mac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Windows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https://git-scm.com/download/win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1" name="Google Shape;171;p27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13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ctrTitle"/>
          </p:nvPr>
        </p:nvSpPr>
        <p:spPr>
          <a:xfrm>
            <a:off x="690000" y="1972300"/>
            <a:ext cx="77640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$ git config --global user.name "John Doe"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$ git config --global user.email johndoe@example.com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Caveat"/>
                <a:ea typeface="Caveat"/>
                <a:cs typeface="Caveat"/>
                <a:sym typeface="Caveat"/>
              </a:rPr>
              <a:t> 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7" name="Google Shape;177;p28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14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8" name="Google Shape;178;p28"/>
          <p:cNvSpPr txBox="1"/>
          <p:nvPr>
            <p:ph type="ctrTitle"/>
          </p:nvPr>
        </p:nvSpPr>
        <p:spPr>
          <a:xfrm>
            <a:off x="152375" y="91000"/>
            <a:ext cx="39402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Configuración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ctrTitle"/>
          </p:nvPr>
        </p:nvSpPr>
        <p:spPr>
          <a:xfrm>
            <a:off x="2050175" y="1963850"/>
            <a:ext cx="49191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urier New"/>
                <a:ea typeface="Courier New"/>
                <a:cs typeface="Courier New"/>
                <a:sym typeface="Courier New"/>
              </a:rPr>
              <a:t>$ git init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Caveat"/>
                <a:ea typeface="Caveat"/>
                <a:cs typeface="Caveat"/>
                <a:sym typeface="Caveat"/>
              </a:rPr>
              <a:t> 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4" name="Google Shape;184;p29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15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5" name="Google Shape;185;p29"/>
          <p:cNvSpPr txBox="1"/>
          <p:nvPr>
            <p:ph type="ctrTitle"/>
          </p:nvPr>
        </p:nvSpPr>
        <p:spPr>
          <a:xfrm>
            <a:off x="152375" y="91000"/>
            <a:ext cx="86631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Primero proyecto (Local)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ctrTitle"/>
          </p:nvPr>
        </p:nvSpPr>
        <p:spPr>
          <a:xfrm>
            <a:off x="877650" y="983850"/>
            <a:ext cx="7388700" cy="28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urier New"/>
                <a:ea typeface="Courier New"/>
                <a:cs typeface="Courier New"/>
                <a:sym typeface="Courier New"/>
              </a:rPr>
              <a:t>$ git add -A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urier New"/>
                <a:ea typeface="Courier New"/>
                <a:cs typeface="Courier New"/>
                <a:sym typeface="Courier New"/>
              </a:rPr>
              <a:t>$ git add .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urier New"/>
                <a:ea typeface="Courier New"/>
                <a:cs typeface="Courier New"/>
                <a:sym typeface="Courier New"/>
              </a:rPr>
              <a:t>$ git add [name]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urier New"/>
                <a:ea typeface="Courier New"/>
                <a:cs typeface="Courier New"/>
                <a:sym typeface="Courier New"/>
              </a:rPr>
              <a:t>$ git commit -m “Comentario”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1" name="Google Shape;191;p30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16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2" name="Google Shape;192;p30"/>
          <p:cNvSpPr txBox="1"/>
          <p:nvPr>
            <p:ph type="ctrTitle"/>
          </p:nvPr>
        </p:nvSpPr>
        <p:spPr>
          <a:xfrm>
            <a:off x="5241150" y="1643925"/>
            <a:ext cx="3566700" cy="13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Courier New"/>
                <a:ea typeface="Courier New"/>
                <a:cs typeface="Courier New"/>
                <a:sym typeface="Courier New"/>
              </a:rPr>
              <a:t># Agregamos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Courier New"/>
                <a:ea typeface="Courier New"/>
                <a:cs typeface="Courier New"/>
                <a:sym typeface="Courier New"/>
              </a:rPr>
              <a:t># Comentamos los cambios</a:t>
            </a:r>
            <a:endParaRPr sz="17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ctrTitle"/>
          </p:nvPr>
        </p:nvSpPr>
        <p:spPr>
          <a:xfrm>
            <a:off x="1035050" y="921600"/>
            <a:ext cx="7323000" cy="29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urier New"/>
                <a:ea typeface="Courier New"/>
                <a:cs typeface="Courier New"/>
                <a:sym typeface="Courier New"/>
              </a:rPr>
              <a:t>$ git log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ourier New"/>
                <a:ea typeface="Courier New"/>
                <a:cs typeface="Courier New"/>
                <a:sym typeface="Courier New"/>
              </a:rPr>
              <a:t>$ git status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Caveat"/>
                <a:ea typeface="Caveat"/>
                <a:cs typeface="Caveat"/>
                <a:sym typeface="Caveat"/>
              </a:rPr>
              <a:t> 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8" name="Google Shape;198;p31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17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375" y="1267987"/>
            <a:ext cx="2526350" cy="26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3967675" y="1267975"/>
            <a:ext cx="3484800" cy="11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veat"/>
                <a:ea typeface="Caveat"/>
                <a:cs typeface="Caveat"/>
                <a:sym typeface="Caveat"/>
              </a:rPr>
              <a:t>Benjamin Mora Torres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veat"/>
                <a:ea typeface="Caveat"/>
                <a:cs typeface="Caveat"/>
                <a:sym typeface="Caveat"/>
              </a:rPr>
              <a:t>Ingeniero en Informática 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veat"/>
                <a:ea typeface="Caveat"/>
                <a:cs typeface="Caveat"/>
                <a:sym typeface="Caveat"/>
              </a:rPr>
              <a:t>Duoc UC - San Bernardo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3770525" y="3284200"/>
            <a:ext cx="5176200" cy="11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veat"/>
                <a:ea typeface="Caveat"/>
                <a:cs typeface="Caveat"/>
                <a:sym typeface="Caveat"/>
              </a:rPr>
              <a:t>Desarrollador Trainee (Backend y frontend)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veat"/>
                <a:ea typeface="Caveat"/>
                <a:cs typeface="Caveat"/>
                <a:sym typeface="Caveat"/>
              </a:rPr>
              <a:t>Nivelat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ctrTitle"/>
          </p:nvPr>
        </p:nvSpPr>
        <p:spPr>
          <a:xfrm>
            <a:off x="152375" y="91000"/>
            <a:ext cx="39402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Proyecto colaborativo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637" y="1063525"/>
            <a:ext cx="5100725" cy="34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18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00" y="1170675"/>
            <a:ext cx="5481600" cy="30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>
            <p:ph type="ctrTitle"/>
          </p:nvPr>
        </p:nvSpPr>
        <p:spPr>
          <a:xfrm>
            <a:off x="152375" y="91000"/>
            <a:ext cx="39402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Caveat"/>
                <a:ea typeface="Caveat"/>
                <a:cs typeface="Caveat"/>
                <a:sym typeface="Caveat"/>
              </a:rPr>
              <a:t>Forja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2" name="Google Shape;212;p33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19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ctrTitle"/>
          </p:nvPr>
        </p:nvSpPr>
        <p:spPr>
          <a:xfrm>
            <a:off x="152375" y="91000"/>
            <a:ext cx="85011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F</a:t>
            </a:r>
            <a:r>
              <a:rPr lang="es" sz="3000">
                <a:latin typeface="Caveat"/>
                <a:ea typeface="Caveat"/>
                <a:cs typeface="Caveat"/>
                <a:sym typeface="Caveat"/>
              </a:rPr>
              <a:t>orja (plataforma de desarrollo colaborativo)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8" name="Google Shape;218;p34"/>
          <p:cNvSpPr txBox="1"/>
          <p:nvPr>
            <p:ph type="ctrTitle"/>
          </p:nvPr>
        </p:nvSpPr>
        <p:spPr>
          <a:xfrm>
            <a:off x="759900" y="4603900"/>
            <a:ext cx="76242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unito"/>
                <a:ea typeface="Nunito"/>
                <a:cs typeface="Nunito"/>
                <a:sym typeface="Nunito"/>
              </a:rPr>
              <a:t>https://itsfoss.com/github-alternatives/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400" y="2832775"/>
            <a:ext cx="2952750" cy="154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4"/>
          <p:cNvGrpSpPr/>
          <p:nvPr/>
        </p:nvGrpSpPr>
        <p:grpSpPr>
          <a:xfrm>
            <a:off x="509224" y="2840921"/>
            <a:ext cx="3113035" cy="1411599"/>
            <a:chOff x="1721725" y="2167350"/>
            <a:chExt cx="4148500" cy="1482772"/>
          </a:xfrm>
        </p:grpSpPr>
        <p:sp>
          <p:nvSpPr>
            <p:cNvPr id="221" name="Google Shape;221;p34"/>
            <p:cNvSpPr/>
            <p:nvPr/>
          </p:nvSpPr>
          <p:spPr>
            <a:xfrm>
              <a:off x="1762125" y="2167350"/>
              <a:ext cx="4067700" cy="1266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2" name="Google Shape;22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1725" y="2262197"/>
              <a:ext cx="4148500" cy="1387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34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20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600" y="1318632"/>
            <a:ext cx="2952750" cy="1170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25" y="1083500"/>
            <a:ext cx="7676276" cy="31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>
            <p:ph type="ctrTitle"/>
          </p:nvPr>
        </p:nvSpPr>
        <p:spPr>
          <a:xfrm>
            <a:off x="152375" y="91000"/>
            <a:ext cx="85011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Github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1" name="Google Shape;231;p35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21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ctrTitle"/>
          </p:nvPr>
        </p:nvSpPr>
        <p:spPr>
          <a:xfrm>
            <a:off x="690000" y="876350"/>
            <a:ext cx="77640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$ git clone [URL]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Caveat"/>
                <a:ea typeface="Caveat"/>
                <a:cs typeface="Caveat"/>
                <a:sym typeface="Caveat"/>
              </a:rPr>
              <a:t> 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7" name="Google Shape;237;p36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22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163" y="2702500"/>
            <a:ext cx="4619875" cy="19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>
            <p:ph type="ctrTitle"/>
          </p:nvPr>
        </p:nvSpPr>
        <p:spPr>
          <a:xfrm>
            <a:off x="152375" y="91000"/>
            <a:ext cx="86631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Segundo </a:t>
            </a:r>
            <a:r>
              <a:rPr lang="es" sz="3600">
                <a:latin typeface="Caveat"/>
                <a:ea typeface="Caveat"/>
                <a:cs typeface="Caveat"/>
                <a:sym typeface="Caveat"/>
              </a:rPr>
              <a:t>proyecto (Colaborativo)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ctrTitle"/>
          </p:nvPr>
        </p:nvSpPr>
        <p:spPr>
          <a:xfrm>
            <a:off x="690000" y="1860200"/>
            <a:ext cx="77640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$ git add -A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$ git commit -m “comentario”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$ git push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Caveat"/>
                <a:ea typeface="Caveat"/>
                <a:cs typeface="Caveat"/>
                <a:sym typeface="Caveat"/>
              </a:rPr>
              <a:t> 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5" name="Google Shape;245;p37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23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525" y="13576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8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24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25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7" name="Google Shape;257;p39"/>
          <p:cNvSpPr txBox="1"/>
          <p:nvPr>
            <p:ph type="ctrTitle"/>
          </p:nvPr>
        </p:nvSpPr>
        <p:spPr>
          <a:xfrm>
            <a:off x="690000" y="737225"/>
            <a:ext cx="7764000" cy="24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Caveat"/>
                <a:ea typeface="Caveat"/>
                <a:cs typeface="Caveat"/>
                <a:sym typeface="Caveat"/>
              </a:rPr>
              <a:t> 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8" name="Google Shape;258;p39"/>
          <p:cNvSpPr txBox="1"/>
          <p:nvPr>
            <p:ph type="ctrTitle"/>
          </p:nvPr>
        </p:nvSpPr>
        <p:spPr>
          <a:xfrm>
            <a:off x="690000" y="737225"/>
            <a:ext cx="7764000" cy="24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Casos esperados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1.- Bajar cambios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2.- Querer subir código, sin estar actualizado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3.- Arreglar conflictos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Caveat"/>
                <a:ea typeface="Caveat"/>
                <a:cs typeface="Caveat"/>
                <a:sym typeface="Caveat"/>
              </a:rPr>
              <a:t> 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26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64" name="Google Shape;264;p40"/>
          <p:cNvSpPr txBox="1"/>
          <p:nvPr>
            <p:ph type="ctrTitle"/>
          </p:nvPr>
        </p:nvSpPr>
        <p:spPr>
          <a:xfrm>
            <a:off x="690000" y="-756800"/>
            <a:ext cx="7764000" cy="52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Casos esperados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1.- Bajar cambios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$ git pull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2.- Querer subir código, sin estar actualizado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$ git pull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ourier New"/>
                <a:ea typeface="Courier New"/>
                <a:cs typeface="Courier New"/>
                <a:sym typeface="Courier New"/>
              </a:rPr>
              <a:t>$ git push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Caveat"/>
                <a:ea typeface="Caveat"/>
                <a:cs typeface="Caveat"/>
                <a:sym typeface="Caveat"/>
              </a:rPr>
              <a:t> 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27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684000" y="945975"/>
            <a:ext cx="77760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3.- Arreglar conflictos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pull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[arreglo de conflictos]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add -A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commit -m “Arreglo conflictos”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[fin arreglo de conflictos]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push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209275" y="125150"/>
            <a:ext cx="19827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Git init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888" y="1001375"/>
            <a:ext cx="6132225" cy="3450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1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/>
          <p:nvPr/>
        </p:nvSpPr>
        <p:spPr>
          <a:xfrm>
            <a:off x="1504950" y="152400"/>
            <a:ext cx="5418900" cy="483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000" y="152400"/>
            <a:ext cx="51647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28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ctrTitle"/>
          </p:nvPr>
        </p:nvSpPr>
        <p:spPr>
          <a:xfrm>
            <a:off x="152375" y="91000"/>
            <a:ext cx="85011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Resumen de comandos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83" name="Google Shape;283;p43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29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684000" y="945975"/>
            <a:ext cx="77760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clone [url]			# Bajar repositorio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init					# Comenzar repositorio local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add -A					# Agregar cambios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commit -m “comment”  # Comentar los cambios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push					# Subir cambios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pull					# Bajar cambios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ctrTitle"/>
          </p:nvPr>
        </p:nvSpPr>
        <p:spPr>
          <a:xfrm>
            <a:off x="152375" y="91000"/>
            <a:ext cx="85011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Resumen de comandos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0" name="Google Shape;290;p44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30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684000" y="945975"/>
            <a:ext cx="8185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log						# Muestra los comentarios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 git status					# Muestra el </a:t>
            </a: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árbol</a:t>
            </a:r>
            <a:r>
              <a:rPr lang="e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de trabajo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ctrTitle"/>
          </p:nvPr>
        </p:nvSpPr>
        <p:spPr>
          <a:xfrm>
            <a:off x="152375" y="91000"/>
            <a:ext cx="85011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Consejo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7" name="Google Shape;297;p45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31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575" y="3014775"/>
            <a:ext cx="1392925" cy="13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37" y="3014775"/>
            <a:ext cx="1392925" cy="13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0" y="3014775"/>
            <a:ext cx="1392925" cy="13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600" y="730650"/>
            <a:ext cx="834802" cy="88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45"/>
          <p:cNvCxnSpPr>
            <a:stCxn id="298" idx="0"/>
            <a:endCxn id="301" idx="1"/>
          </p:cNvCxnSpPr>
          <p:nvPr/>
        </p:nvCxnSpPr>
        <p:spPr>
          <a:xfrm flipH="1" rot="10800000">
            <a:off x="2328037" y="1172775"/>
            <a:ext cx="1826700" cy="1842000"/>
          </a:xfrm>
          <a:prstGeom prst="straightConnector1">
            <a:avLst/>
          </a:prstGeom>
          <a:noFill/>
          <a:ln cap="flat" cmpd="sng" w="9525">
            <a:solidFill>
              <a:srgbClr val="4DD0E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5"/>
          <p:cNvCxnSpPr>
            <a:stCxn id="300" idx="0"/>
            <a:endCxn id="301" idx="3"/>
          </p:cNvCxnSpPr>
          <p:nvPr/>
        </p:nvCxnSpPr>
        <p:spPr>
          <a:xfrm rot="10800000">
            <a:off x="4989262" y="1172775"/>
            <a:ext cx="1826700" cy="1842000"/>
          </a:xfrm>
          <a:prstGeom prst="straightConnector1">
            <a:avLst/>
          </a:prstGeom>
          <a:noFill/>
          <a:ln cap="flat" cmpd="sng" w="9525">
            <a:solidFill>
              <a:srgbClr val="4DD0E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5"/>
          <p:cNvCxnSpPr>
            <a:stCxn id="299" idx="0"/>
            <a:endCxn id="301" idx="2"/>
          </p:cNvCxnSpPr>
          <p:nvPr/>
        </p:nvCxnSpPr>
        <p:spPr>
          <a:xfrm rot="10800000">
            <a:off x="4572000" y="1614975"/>
            <a:ext cx="0" cy="1399800"/>
          </a:xfrm>
          <a:prstGeom prst="straightConnector1">
            <a:avLst/>
          </a:prstGeom>
          <a:noFill/>
          <a:ln cap="flat" cmpd="sng" w="9525">
            <a:solidFill>
              <a:srgbClr val="4DD0E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5" name="Google Shape;30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488" y="4473475"/>
            <a:ext cx="379025" cy="3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2500" y="3926925"/>
            <a:ext cx="379000" cy="3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ctrTitle"/>
          </p:nvPr>
        </p:nvSpPr>
        <p:spPr>
          <a:xfrm>
            <a:off x="152375" y="91000"/>
            <a:ext cx="85011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Tips 1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2" name="Google Shape;312;p46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31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69975" y="3861075"/>
            <a:ext cx="8185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https://bemtorres.win/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https://github.com/bemtorres/bemtorres.github.io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5">
            <a:alphaModFix/>
          </a:blip>
          <a:srcRect b="12815" l="0" r="0" t="13827"/>
          <a:stretch/>
        </p:blipFill>
        <p:spPr>
          <a:xfrm>
            <a:off x="2033776" y="1229775"/>
            <a:ext cx="5142900" cy="28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8600" y="2690825"/>
            <a:ext cx="1170249" cy="11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>
            <p:ph type="ctrTitle"/>
          </p:nvPr>
        </p:nvSpPr>
        <p:spPr>
          <a:xfrm>
            <a:off x="2033775" y="166150"/>
            <a:ext cx="54576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Tercer </a:t>
            </a:r>
            <a:r>
              <a:rPr lang="es" sz="3600">
                <a:latin typeface="Caveat"/>
                <a:ea typeface="Caveat"/>
                <a:cs typeface="Caveat"/>
                <a:sym typeface="Caveat"/>
              </a:rPr>
              <a:t>proyecto (Mi página web)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ctrTitle"/>
          </p:nvPr>
        </p:nvSpPr>
        <p:spPr>
          <a:xfrm>
            <a:off x="152375" y="91000"/>
            <a:ext cx="85011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Caveat"/>
                <a:ea typeface="Caveat"/>
                <a:cs typeface="Caveat"/>
                <a:sym typeface="Caveat"/>
              </a:rPr>
              <a:t>Tips 2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2" name="Google Shape;322;p47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33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669975" y="3861075"/>
            <a:ext cx="81852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https://desktop.github.com/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025" y="975400"/>
            <a:ext cx="5399099" cy="29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00" y="1105850"/>
            <a:ext cx="5902074" cy="32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ctrTitle"/>
          </p:nvPr>
        </p:nvSpPr>
        <p:spPr>
          <a:xfrm>
            <a:off x="209275" y="125150"/>
            <a:ext cx="25518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Programar</a:t>
            </a:r>
            <a:r>
              <a:rPr lang="es" sz="3600">
                <a:latin typeface="Caveat"/>
                <a:ea typeface="Caveat"/>
                <a:cs typeface="Caveat"/>
                <a:sym typeface="Caveat"/>
              </a:rPr>
              <a:t>...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6" name="Google Shape;76;p16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2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209275" y="125150"/>
            <a:ext cx="19827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Tiempo...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50" y="1298750"/>
            <a:ext cx="5421201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3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795325"/>
            <a:ext cx="47625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ctrTitle"/>
          </p:nvPr>
        </p:nvSpPr>
        <p:spPr>
          <a:xfrm>
            <a:off x="209275" y="125150"/>
            <a:ext cx="19827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Dudas</a:t>
            </a:r>
            <a:r>
              <a:rPr lang="es" sz="3600">
                <a:latin typeface="Caveat"/>
                <a:ea typeface="Caveat"/>
                <a:cs typeface="Caveat"/>
                <a:sym typeface="Caveat"/>
              </a:rPr>
              <a:t>...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0" name="Google Shape;90;p18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4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209275" y="125150"/>
            <a:ext cx="83796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Versión final final final</a:t>
            </a:r>
            <a:r>
              <a:rPr lang="es" sz="3600">
                <a:latin typeface="Caveat"/>
                <a:ea typeface="Caveat"/>
                <a:cs typeface="Caveat"/>
                <a:sym typeface="Caveat"/>
              </a:rPr>
              <a:t>...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0" l="0" r="16846" t="25567"/>
          <a:stretch/>
        </p:blipFill>
        <p:spPr>
          <a:xfrm>
            <a:off x="1937512" y="1059350"/>
            <a:ext cx="5268975" cy="36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5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209275" y="125150"/>
            <a:ext cx="27564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Caveat"/>
                <a:ea typeface="Caveat"/>
                <a:cs typeface="Caveat"/>
                <a:sym typeface="Caveat"/>
              </a:rPr>
              <a:t>¿Cuál </a:t>
            </a:r>
            <a:r>
              <a:rPr lang="es" sz="3600">
                <a:latin typeface="Caveat"/>
                <a:ea typeface="Caveat"/>
                <a:cs typeface="Caveat"/>
                <a:sym typeface="Caveat"/>
              </a:rPr>
              <a:t>envié</a:t>
            </a:r>
            <a:r>
              <a:rPr lang="es" sz="3600">
                <a:latin typeface="Caveat"/>
                <a:ea typeface="Caveat"/>
                <a:cs typeface="Caveat"/>
                <a:sym typeface="Caveat"/>
              </a:rPr>
              <a:t>?</a:t>
            </a:r>
            <a:r>
              <a:rPr lang="es" sz="3600">
                <a:latin typeface="Caveat"/>
                <a:ea typeface="Caveat"/>
                <a:cs typeface="Caveat"/>
                <a:sym typeface="Caveat"/>
              </a:rPr>
              <a:t>...</a:t>
            </a:r>
            <a:endParaRPr sz="3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050" y="1456000"/>
            <a:ext cx="5345350" cy="26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6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293850" y="91000"/>
            <a:ext cx="7764000" cy="8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Caveat"/>
                <a:ea typeface="Caveat"/>
                <a:cs typeface="Caveat"/>
                <a:sym typeface="Caveat"/>
              </a:rPr>
              <a:t>¿Qué es un control de versiones?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075" y="1255900"/>
            <a:ext cx="5865826" cy="34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type="ctrTitle"/>
          </p:nvPr>
        </p:nvSpPr>
        <p:spPr>
          <a:xfrm>
            <a:off x="123050" y="4533700"/>
            <a:ext cx="6303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veat"/>
                <a:ea typeface="Caveat"/>
                <a:cs typeface="Caveat"/>
                <a:sym typeface="Caveat"/>
              </a:rPr>
              <a:t>7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